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76" r:id="rId2"/>
    <p:sldId id="274" r:id="rId3"/>
    <p:sldId id="277" r:id="rId4"/>
    <p:sldId id="283" r:id="rId5"/>
    <p:sldId id="275" r:id="rId6"/>
    <p:sldId id="278" r:id="rId7"/>
    <p:sldId id="281" r:id="rId8"/>
    <p:sldId id="282" r:id="rId9"/>
    <p:sldId id="284" r:id="rId10"/>
    <p:sldId id="280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4" d="100"/>
          <a:sy n="94" d="100"/>
        </p:scale>
        <p:origin x="2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Sheet1!$A$2:$A$8</c:f>
              <c:strCache>
                <c:ptCount val="7"/>
                <c:pt idx="0">
                  <c:v>Pelican Case</c:v>
                </c:pt>
                <c:pt idx="1">
                  <c:v>Membrane Materials</c:v>
                </c:pt>
                <c:pt idx="2">
                  <c:v>Tubing/waste water container</c:v>
                </c:pt>
                <c:pt idx="3">
                  <c:v>Raw aluminum/machining cost</c:v>
                </c:pt>
                <c:pt idx="4">
                  <c:v>Compressed gases</c:v>
                </c:pt>
                <c:pt idx="5">
                  <c:v>Power output mechanism</c:v>
                </c:pt>
                <c:pt idx="6">
                  <c:v>Gas leak sensor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5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6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Sheet1!$A$2:$A$8</c:f>
              <c:strCache>
                <c:ptCount val="7"/>
                <c:pt idx="0">
                  <c:v>Pelican Case</c:v>
                </c:pt>
                <c:pt idx="1">
                  <c:v>Membrane Materials</c:v>
                </c:pt>
                <c:pt idx="2">
                  <c:v>Tubing/waste water container</c:v>
                </c:pt>
                <c:pt idx="3">
                  <c:v>Raw aluminum/machining cost</c:v>
                </c:pt>
                <c:pt idx="4">
                  <c:v>Compressed gases</c:v>
                </c:pt>
                <c:pt idx="5">
                  <c:v>Power output mechanism</c:v>
                </c:pt>
                <c:pt idx="6">
                  <c:v>Gas leak sensor</c:v>
                </c:pt>
              </c:strCache>
            </c:strRef>
          </c:cat>
          <c:val>
            <c:numRef>
              <c:f>Sheet1!$B$2:$B$8</c:f>
              <c:numCache>
                <c:formatCode>"$"#,##0.00_);[Red]\("$"#,##0.00\)</c:formatCode>
                <c:ptCount val="7"/>
                <c:pt idx="0">
                  <c:v>122.84</c:v>
                </c:pt>
                <c:pt idx="1">
                  <c:v>8.85</c:v>
                </c:pt>
                <c:pt idx="2" formatCode="&quot;$&quot;#,##0_);[Red]\(&quot;$&quot;#,##0\)">
                  <c:v>2</c:v>
                </c:pt>
                <c:pt idx="3" formatCode="&quot;$&quot;#,##0_);[Red]\(&quot;$&quot;#,##0\)">
                  <c:v>72</c:v>
                </c:pt>
                <c:pt idx="4" formatCode="&quot;$&quot;#,##0_);[Red]\(&quot;$&quot;#,##0\)">
                  <c:v>25</c:v>
                </c:pt>
                <c:pt idx="5" formatCode="&quot;$&quot;#,##0_);[Red]\(&quot;$&quot;#,##0\)">
                  <c:v>13</c:v>
                </c:pt>
                <c:pt idx="6" formatCode="&quot;$&quot;#,##0_);[Red]\(&quot;$&quot;#,##0\)">
                  <c:v>40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874623642442588"/>
          <c:y val="4.159571600710299E-2"/>
          <c:w val="0.44292336282754358"/>
          <c:h val="0.916808567985794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A9069-B665-4B3B-B009-5BF0715E8ACC}" type="datetimeFigureOut">
              <a:rPr lang="en-US" smtClean="0"/>
              <a:t>11/13/2014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F1B1F-1A1B-4CEC-99FC-E00F7D44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15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F1B1F-1A1B-4CEC-99FC-E00F7D4489D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9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70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9426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F5B2-C665-4970-9BD6-7E89ED986440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89D51-4902-4F8F-96D7-0C95BAB32F5C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8BB02-FA61-4026-8B4E-E4F30A466647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3087-7A31-49FF-8C76-262C2B64FC6D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F6DA-0E20-4D29-A347-316CA10AC836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B77A8-62F8-4576-9C63-B9CEAA7B5B6F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DC79-EBC2-453E-93AB-C7ADABDE26CD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3674-92A0-4861-815B-03DD6CFDB272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7316-86DD-4EAE-882C-F07FE7588B53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294B-7205-4507-BD73-D518CCF4AAE9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CF98-D1DF-400F-9673-2130146ABA6E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3C93-CEFA-4A25-84DD-6EA85C921017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61D30-B195-454A-B373-D569C52348D5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546-1926-4EA4-8F52-E55B4EA1A05A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2D827-1DC2-488C-9549-FC641AE34AFE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1F68-DBF1-4135-8DC3-52AC8ECAF047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DE66-A8A6-4471-B9EB-9E2BAC2AA51D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B2E4DB1-D01C-4977-9DFD-F5B1C8C0F2B5}" type="datetime1">
              <a:rPr lang="en-US" smtClean="0"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70" y="1341328"/>
            <a:ext cx="8825658" cy="3329581"/>
          </a:xfrm>
        </p:spPr>
        <p:txBody>
          <a:bodyPr/>
          <a:lstStyle/>
          <a:p>
            <a:r>
              <a:rPr lang="en-US" sz="4800" dirty="0" smtClean="0"/>
              <a:t>Educational Kit for Alkaline Membrane </a:t>
            </a:r>
            <a:r>
              <a:rPr lang="en-US" sz="4800" smtClean="0"/>
              <a:t>Fuel </a:t>
            </a:r>
            <a:r>
              <a:rPr lang="en-US" sz="4800" smtClean="0"/>
              <a:t>Cell </a:t>
            </a:r>
            <a:r>
              <a:rPr lang="en-US" sz="4800" dirty="0" smtClean="0"/>
              <a:t>(AMFC)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3888" y="3920814"/>
            <a:ext cx="2273301" cy="2423519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Team</a:t>
            </a:r>
          </a:p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------------------------------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Nicole Alvarez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Bryan </a:t>
            </a:r>
            <a:r>
              <a:rPr lang="en-US" sz="1600" dirty="0">
                <a:solidFill>
                  <a:schemeClr val="tx1"/>
                </a:solidFill>
              </a:rPr>
              <a:t>Anderson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Collin </a:t>
            </a:r>
            <a:r>
              <a:rPr lang="en-US" sz="1600" dirty="0" err="1">
                <a:solidFill>
                  <a:schemeClr val="tx1"/>
                </a:solidFill>
              </a:rPr>
              <a:t>Heiser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Mustafa </a:t>
            </a:r>
            <a:r>
              <a:rPr lang="en-US" sz="1600" dirty="0">
                <a:solidFill>
                  <a:schemeClr val="tx1"/>
                </a:solidFill>
              </a:rPr>
              <a:t>Nek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James Richardson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Nicolas </a:t>
            </a:r>
            <a:r>
              <a:rPr lang="en-US" sz="1600" dirty="0" err="1" smtClean="0">
                <a:solidFill>
                  <a:schemeClr val="tx1"/>
                </a:solidFill>
              </a:rPr>
              <a:t>Schutz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www.famu.edu/trio/UserFiles/Image/New_TRiO_Website/famu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5" y="173457"/>
            <a:ext cx="1274342" cy="127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thumb/e/e5/FSU_seal.svg/1024px-FSU_seal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97" y="173457"/>
            <a:ext cx="1274342" cy="12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twimg0-a.akamaihd.net/profile_images/1449204998/COE_color_se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9" y="173457"/>
            <a:ext cx="1274342" cy="12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9071" y="4717074"/>
            <a:ext cx="35525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Advisor: Juan Ordonez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Sponsor: FSU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Group </a:t>
            </a:r>
            <a:r>
              <a:rPr lang="en-US" sz="2400" dirty="0">
                <a:solidFill>
                  <a:prstClr val="white"/>
                </a:solidFill>
              </a:rPr>
              <a:t>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82" y="251551"/>
            <a:ext cx="1668936" cy="111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4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4725" y="433122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>
                <a:solidFill>
                  <a:srgbClr val="E5C243"/>
                </a:solidFill>
              </a:rPr>
              <a:t>Overview of third Design</a:t>
            </a:r>
            <a:endParaRPr lang="en-US" dirty="0">
              <a:solidFill>
                <a:srgbClr val="E5C24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13" y="1589103"/>
            <a:ext cx="4486107" cy="42100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7637" y="2147777"/>
            <a:ext cx="4508205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A5300F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prstClr val="white"/>
                </a:solidFill>
              </a:rPr>
              <a:t>Everything is contained in case</a:t>
            </a:r>
          </a:p>
          <a:p>
            <a:pPr marL="342900" indent="-342900">
              <a:spcBef>
                <a:spcPts val="1000"/>
              </a:spcBef>
              <a:buClr>
                <a:srgbClr val="A5300F"/>
              </a:buClr>
              <a:buSzPct val="80000"/>
              <a:buFont typeface="Wingdings 3" charset="2"/>
              <a:buChar char=""/>
            </a:pPr>
            <a:r>
              <a:rPr lang="en-US" sz="2000" dirty="0" smtClean="0">
                <a:solidFill>
                  <a:prstClr val="white"/>
                </a:solidFill>
              </a:rPr>
              <a:t>Easy </a:t>
            </a:r>
            <a:r>
              <a:rPr lang="en-US" sz="2000" dirty="0">
                <a:solidFill>
                  <a:prstClr val="white"/>
                </a:solidFill>
              </a:rPr>
              <a:t>to manufacture and cheap support alternative</a:t>
            </a:r>
          </a:p>
          <a:p>
            <a:pPr marL="342900" indent="-342900">
              <a:spcBef>
                <a:spcPts val="1000"/>
              </a:spcBef>
              <a:buClr>
                <a:srgbClr val="A5300F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prstClr val="white"/>
                </a:solidFill>
              </a:rPr>
              <a:t>Support crossbeam collapses for easy </a:t>
            </a:r>
            <a:r>
              <a:rPr lang="en-US" sz="2000" dirty="0" smtClean="0">
                <a:solidFill>
                  <a:prstClr val="white"/>
                </a:solidFill>
              </a:rPr>
              <a:t>storage</a:t>
            </a:r>
          </a:p>
          <a:p>
            <a:pPr marL="342900" indent="-342900">
              <a:spcBef>
                <a:spcPts val="1000"/>
              </a:spcBef>
              <a:buClr>
                <a:srgbClr val="A5300F"/>
              </a:buClr>
              <a:buSzPct val="80000"/>
              <a:buFont typeface="Wingdings 3" charset="2"/>
              <a:buChar char=""/>
            </a:pPr>
            <a:r>
              <a:rPr lang="en-US" sz="2000" dirty="0" smtClean="0">
                <a:solidFill>
                  <a:prstClr val="white"/>
                </a:solidFill>
              </a:rPr>
              <a:t>No risk of fuel cell falling over during operation</a:t>
            </a:r>
          </a:p>
          <a:p>
            <a:pPr marL="342900" indent="-342900">
              <a:spcBef>
                <a:spcPts val="1000"/>
              </a:spcBef>
              <a:buClr>
                <a:srgbClr val="A5300F"/>
              </a:buClr>
              <a:buSzPct val="80000"/>
              <a:buFont typeface="Wingdings 3" charset="2"/>
              <a:buChar char=""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Group 10															  Collin Heiser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Slide 10 of 13										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         Educational Kit of AMFC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Plans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2293" y="6211669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         Collin Heiser</a:t>
            </a:r>
          </a:p>
          <a:p>
            <a:r>
              <a:rPr lang="en-US" dirty="0" smtClean="0"/>
              <a:t>Slide 11 of 13										</a:t>
            </a:r>
            <a:r>
              <a:rPr lang="en-US" dirty="0"/>
              <a:t> </a:t>
            </a:r>
            <a:r>
              <a:rPr lang="en-US" dirty="0" smtClean="0"/>
              <a:t>          Educational Kit of AMFC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83" y="1152983"/>
            <a:ext cx="10218800" cy="4549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7750" y="5702756"/>
            <a:ext cx="647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http://eng.fsu.edu/me/senior_design/2015/team10/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2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</a:t>
            </a:r>
          </a:p>
          <a:p>
            <a:r>
              <a:rPr lang="en-US" dirty="0" smtClean="0"/>
              <a:t>Slide 12 of 13										           Educational Kit of AMFC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52133" y="1720840"/>
            <a:ext cx="9542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Vargas, J.V C., and J. C. Ordonez. "Alkaline Membrane Fuel Cell (AMFC) Modeling and Experimental Validation." Journal of Power Sources (2012): 1-15.Www.elsevier.com/locate/</a:t>
            </a:r>
            <a:r>
              <a:rPr lang="en-US" dirty="0" err="1"/>
              <a:t>jpowsour</a:t>
            </a:r>
            <a:r>
              <a:rPr lang="en-US" dirty="0"/>
              <a:t>. Elsevier, 11 Apr. 2012. Web. 15 Sept. 2014.</a:t>
            </a:r>
          </a:p>
          <a:p>
            <a:pPr marL="457200" indent="-457200" algn="just">
              <a:buFont typeface="+mj-lt"/>
              <a:buAutoNum type="arabicPeriod"/>
            </a:pPr>
            <a:endParaRPr lang="en-US" dirty="0"/>
          </a:p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Ordonez, Juan, and Jose Vargas. Design and Development of an Alkaline Membrane Fuel Cell (AMFC) Educational Kit for High School and College Level Laboratory Demonstration. Tallahassee: Florida State </a:t>
            </a:r>
            <a:r>
              <a:rPr lang="en-US" dirty="0" err="1"/>
              <a:t>Univeristy</a:t>
            </a:r>
            <a:r>
              <a:rPr lang="en-US" dirty="0"/>
              <a:t>, </a:t>
            </a:r>
            <a:r>
              <a:rPr lang="en-US" dirty="0" err="1"/>
              <a:t>n.d.</a:t>
            </a:r>
            <a:r>
              <a:rPr lang="en-US" dirty="0"/>
              <a:t> PDF.</a:t>
            </a:r>
          </a:p>
        </p:txBody>
      </p:sp>
    </p:spTree>
    <p:extLst>
      <p:ext uri="{BB962C8B-B14F-4D97-AF65-F5344CB8AC3E}">
        <p14:creationId xmlns:p14="http://schemas.microsoft.com/office/powerpoint/2010/main" val="20677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5669" y="1332548"/>
            <a:ext cx="4195762" cy="4195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</a:t>
            </a:r>
          </a:p>
          <a:p>
            <a:r>
              <a:rPr lang="en-US" dirty="0" smtClean="0"/>
              <a:t>Slide 13 of 13										           Educational Kit of AMFC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an Alkaline Membrane?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934" y="3492500"/>
            <a:ext cx="8373900" cy="1852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5672" y="5344671"/>
            <a:ext cx="6705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Table 1. Fuel Cell Comparisons</a:t>
            </a:r>
            <a:endParaRPr lang="en-US" sz="1050" dirty="0"/>
          </a:p>
        </p:txBody>
      </p:sp>
      <p:sp>
        <p:nvSpPr>
          <p:cNvPr id="5" name="TextBox 4"/>
          <p:cNvSpPr txBox="1"/>
          <p:nvPr/>
        </p:nvSpPr>
        <p:spPr>
          <a:xfrm>
            <a:off x="1210962" y="1983245"/>
            <a:ext cx="4308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Alkaline Membrane Fuel Cells are the most electrically efficient  fuel cell technology</a:t>
            </a:r>
          </a:p>
        </p:txBody>
      </p:sp>
      <p:sp>
        <p:nvSpPr>
          <p:cNvPr id="6" name="Rectangle 5"/>
          <p:cNvSpPr/>
          <p:nvPr/>
        </p:nvSpPr>
        <p:spPr>
          <a:xfrm>
            <a:off x="6293708" y="1706246"/>
            <a:ext cx="3583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Though expensive 80% of the used items during the process are reusable now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Group 10														   Bryan Anderson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Slide 2 of 13												   Educational Kit of AMFC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</a:t>
            </a:r>
            <a:r>
              <a:rPr lang="en-US" dirty="0" smtClean="0"/>
              <a:t>Scope/ Overview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03312" y="2052919"/>
            <a:ext cx="5961367" cy="1791718"/>
          </a:xfrm>
        </p:spPr>
        <p:txBody>
          <a:bodyPr/>
          <a:lstStyle/>
          <a:p>
            <a:r>
              <a:rPr lang="en-US" dirty="0"/>
              <a:t>Create and design an a</a:t>
            </a:r>
            <a:r>
              <a:rPr lang="en-US" dirty="0" smtClean="0"/>
              <a:t>lkaline membrane </a:t>
            </a:r>
            <a:r>
              <a:rPr lang="en-US" dirty="0"/>
              <a:t>f</a:t>
            </a:r>
            <a:r>
              <a:rPr lang="en-US" dirty="0" smtClean="0"/>
              <a:t>uel </a:t>
            </a:r>
            <a:r>
              <a:rPr lang="en-US" dirty="0"/>
              <a:t>c</a:t>
            </a:r>
            <a:r>
              <a:rPr lang="en-US" dirty="0" smtClean="0"/>
              <a:t>ell (AMFC </a:t>
            </a:r>
            <a:r>
              <a:rPr lang="en-US" dirty="0"/>
              <a:t>tool kit for educational </a:t>
            </a:r>
            <a:r>
              <a:rPr lang="en-US" dirty="0" smtClean="0"/>
              <a:t>use)</a:t>
            </a:r>
            <a:endParaRPr lang="en-US" dirty="0"/>
          </a:p>
          <a:p>
            <a:r>
              <a:rPr lang="en-US" dirty="0" smtClean="0"/>
              <a:t>Scaling</a:t>
            </a:r>
          </a:p>
          <a:p>
            <a:endParaRPr lang="en-US" dirty="0"/>
          </a:p>
          <a:p>
            <a:pPr lvl="5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15857" y="1369853"/>
            <a:ext cx="4163929" cy="627332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8094519" y="3325092"/>
            <a:ext cx="633845" cy="7793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728364" y="4104409"/>
            <a:ext cx="1473649" cy="311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23069" y="4206774"/>
            <a:ext cx="184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Bipolar Plates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9185567" y="1999389"/>
            <a:ext cx="1174169" cy="1824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0202013" y="2017525"/>
            <a:ext cx="157723" cy="5178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829800" y="1465680"/>
            <a:ext cx="2190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Anode/Cathode Sheets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9297822" y="1152983"/>
            <a:ext cx="531978" cy="1236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02935" y="4503411"/>
            <a:ext cx="6754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“The current AMFC setup is too large and immobile to be a portable educational kit alkaline membrane fuel cell.”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420751" y="567845"/>
            <a:ext cx="1860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KOH Membrane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23069" y="4641070"/>
            <a:ext cx="390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1. Fuel Cell Exploded View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Group 10														   Bryan </a:t>
            </a:r>
            <a:r>
              <a:rPr lang="en-US" dirty="0">
                <a:solidFill>
                  <a:prstClr val="white"/>
                </a:solidFill>
              </a:rPr>
              <a:t>Anderson Slide </a:t>
            </a:r>
            <a:r>
              <a:rPr lang="en-US" dirty="0" smtClean="0">
                <a:solidFill>
                  <a:prstClr val="white"/>
                </a:solidFill>
              </a:rPr>
              <a:t>3 of 13												   Educational Kit of AMFC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List and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Group 10														   Bryan Anderson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Slide 4 of 12												   Educational Kit of AMFC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980129"/>
              </p:ext>
            </p:extLst>
          </p:nvPr>
        </p:nvGraphicFramePr>
        <p:xfrm>
          <a:off x="1247434" y="1267771"/>
          <a:ext cx="9140480" cy="2052077"/>
        </p:xfrm>
        <a:graphic>
          <a:graphicData uri="http://schemas.openxmlformats.org/drawingml/2006/table">
            <a:tbl>
              <a:tblPr/>
              <a:tblGrid>
                <a:gridCol w="3218609"/>
                <a:gridCol w="1123725"/>
                <a:gridCol w="4798146"/>
              </a:tblGrid>
              <a:tr h="235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Component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Notes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Pelican Case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$122.84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need to use a cheaper alternative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Membrane Materials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$8.85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Consumed during process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Tubing/waste water container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$2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Raw aluminum/machining cost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$72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Price will drop dramatically after 1st parts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Compressed gases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$25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Containers are reusable, gas will be consumed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Power output mechanism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$13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Still in design process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Gas leak sensor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$40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Battery operated sensor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$284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Too high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9167734"/>
              </p:ext>
            </p:extLst>
          </p:nvPr>
        </p:nvGraphicFramePr>
        <p:xfrm>
          <a:off x="1232456" y="3334974"/>
          <a:ext cx="9147219" cy="2522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071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 Plan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10														   Bryan Anderson</a:t>
            </a:r>
          </a:p>
          <a:p>
            <a:r>
              <a:rPr lang="en-US" dirty="0" smtClean="0"/>
              <a:t>Slide 5 of 13										</a:t>
            </a:r>
            <a:r>
              <a:rPr lang="en-US" dirty="0"/>
              <a:t> </a:t>
            </a:r>
            <a:r>
              <a:rPr lang="en-US" dirty="0" smtClean="0"/>
              <a:t>                 Educational Kit of AMFC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to the high cost per unit, individual sale is not profitable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Thus we will market these kits as FSU owned &amp; maintained rentable educational tools</a:t>
            </a:r>
          </a:p>
          <a:p>
            <a:endParaRPr lang="en-US" dirty="0" smtClean="0"/>
          </a:p>
          <a:p>
            <a:r>
              <a:rPr lang="en-US" dirty="0" smtClean="0"/>
              <a:t>Who will rent these kits?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Advanced high school science programs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Community Colleges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Colleges and Universities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5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633" y="256673"/>
            <a:ext cx="9597076" cy="639762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Challenges &amp; </a:t>
            </a:r>
            <a:r>
              <a:rPr lang="en-US" sz="3200" dirty="0" smtClean="0">
                <a:solidFill>
                  <a:schemeClr val="tx2"/>
                </a:solidFill>
              </a:rPr>
              <a:t>Risks With Possible Solutions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090" y="1104253"/>
            <a:ext cx="5078301" cy="5303838"/>
          </a:xfrm>
        </p:spPr>
        <p:txBody>
          <a:bodyPr/>
          <a:lstStyle/>
          <a:p>
            <a:r>
              <a:rPr lang="en-US" sz="2000" dirty="0"/>
              <a:t>Power output 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white"/>
                </a:solidFill>
              </a:rPr>
              <a:t>Optimize system or power an object that requires less energy </a:t>
            </a:r>
            <a:r>
              <a:rPr lang="en-US" dirty="0" smtClean="0">
                <a:solidFill>
                  <a:prstClr val="white"/>
                </a:solidFill>
              </a:rPr>
              <a:t>input</a:t>
            </a:r>
            <a:endParaRPr lang="en-US" dirty="0"/>
          </a:p>
          <a:p>
            <a:r>
              <a:rPr lang="en-US" sz="2000" dirty="0"/>
              <a:t>Transportation and storage of combustible </a:t>
            </a:r>
            <a:r>
              <a:rPr lang="en-US" sz="2000" dirty="0" smtClean="0"/>
              <a:t>gases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white"/>
                </a:solidFill>
              </a:rPr>
              <a:t>Oxygen filter attachment/ supply only containers </a:t>
            </a:r>
            <a:r>
              <a:rPr lang="en-US" dirty="0" smtClean="0">
                <a:solidFill>
                  <a:prstClr val="white"/>
                </a:solidFill>
              </a:rPr>
              <a:t>for H</a:t>
            </a:r>
            <a:r>
              <a:rPr lang="en-US" baseline="-25000" dirty="0" smtClean="0">
                <a:solidFill>
                  <a:prstClr val="white"/>
                </a:solidFill>
              </a:rPr>
              <a:t>2</a:t>
            </a:r>
            <a:endParaRPr lang="en-US" baseline="-25000" dirty="0"/>
          </a:p>
          <a:p>
            <a:r>
              <a:rPr lang="en-US" sz="2000" dirty="0"/>
              <a:t>Excessive heat generation of fuel cell in </a:t>
            </a:r>
            <a:r>
              <a:rPr lang="en-US" sz="2000" dirty="0" smtClean="0"/>
              <a:t>operation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white"/>
                </a:solidFill>
              </a:rPr>
              <a:t>Preliminary test (10 min duration) displays no risk of harmful levels of heat </a:t>
            </a:r>
            <a:r>
              <a:rPr lang="en-US" dirty="0" smtClean="0">
                <a:solidFill>
                  <a:prstClr val="white"/>
                </a:solidFill>
              </a:rPr>
              <a:t>generation</a:t>
            </a:r>
            <a:endParaRPr lang="en-US" dirty="0"/>
          </a:p>
          <a:p>
            <a:r>
              <a:rPr lang="en-US" sz="2000" dirty="0" smtClean="0"/>
              <a:t>Corrosion </a:t>
            </a:r>
            <a:r>
              <a:rPr lang="en-US" sz="2000" dirty="0"/>
              <a:t>of fuel cell due to liquid potassium hydroxide </a:t>
            </a:r>
            <a:r>
              <a:rPr lang="en-US" sz="2000" dirty="0" smtClean="0"/>
              <a:t>electrolyte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Group 10														James Richardson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Slide 6 of 13												   Educational Kit of AMFC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4007" y="1322736"/>
            <a:ext cx="482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Slide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4007" y="1206061"/>
            <a:ext cx="5538953" cy="415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2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 baseline="0" dirty="0" smtClean="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Preliminary Testing</a:t>
            </a:r>
            <a:endParaRPr lang="en-US" sz="4200" b="0" i="0" u="none" strike="noStrike" cap="none" baseline="0" dirty="0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2" name="Shape 21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646276" y="567559"/>
            <a:ext cx="3756084" cy="239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215"/>
          <p:cNvSpPr txBox="1">
            <a:spLocks noGrp="1"/>
          </p:cNvSpPr>
          <p:nvPr>
            <p:ph sz="half" idx="1"/>
          </p:nvPr>
        </p:nvSpPr>
        <p:spPr>
          <a:xfrm>
            <a:off x="240680" y="1373460"/>
            <a:ext cx="4991224" cy="5295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000" b="1" i="0" u="sng" strike="noStrike" cap="none" baseline="0" dirty="0" smtClean="0">
                <a:solidFill>
                  <a:schemeClr val="lt1"/>
                </a:solidFill>
                <a:latin typeface="Questrial"/>
                <a:ea typeface="Times New Roman"/>
                <a:cs typeface="Times New Roman"/>
                <a:sym typeface="Times New Roman"/>
              </a:rPr>
              <a:t>Mathematical modeling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1600" b="1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Controlled Parameters:</a:t>
            </a:r>
          </a:p>
          <a:p>
            <a:pPr marL="342900" marR="0" lvl="0" indent="-342900"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sym typeface="Questrial"/>
              </a:rPr>
              <a:t>Aspect ratios of width/length, height/length </a:t>
            </a:r>
          </a:p>
          <a:p>
            <a:pPr marL="342900" marR="0" lvl="0" indent="-342900"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sym typeface="Questrial"/>
              </a:rPr>
              <a:t>Flow rates and molecular concentrations of the working fluids (H2 and O2) were designated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1600" b="1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Varied Parameters:</a:t>
            </a:r>
          </a:p>
          <a:p>
            <a:pPr marL="342900" marR="0" lvl="0" indent="-342900"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sym typeface="Questrial"/>
              </a:rPr>
              <a:t>The concentration of the liquid electrolyte (KOH) was varied – from 10% to 50%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sym typeface="Questrial"/>
              </a:rPr>
              <a:t>The duration of time that the AMFC was operated also varied</a:t>
            </a:r>
          </a:p>
        </p:txBody>
      </p:sp>
      <p:sp>
        <p:nvSpPr>
          <p:cNvPr id="15" name="Shape 217"/>
          <p:cNvSpPr txBox="1"/>
          <p:nvPr/>
        </p:nvSpPr>
        <p:spPr>
          <a:xfrm>
            <a:off x="7793472" y="5634589"/>
            <a:ext cx="4176464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Table </a:t>
            </a:r>
            <a:r>
              <a:rPr lang="en-US" sz="12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3. </a:t>
            </a:r>
            <a:r>
              <a:rPr lang="en-US" sz="1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Theoretical values for open and short circuit simulations at varying electrolyte concentrations</a:t>
            </a:r>
          </a:p>
        </p:txBody>
      </p:sp>
      <p:sp>
        <p:nvSpPr>
          <p:cNvPr id="16" name="Shape 218"/>
          <p:cNvSpPr txBox="1"/>
          <p:nvPr/>
        </p:nvSpPr>
        <p:spPr>
          <a:xfrm>
            <a:off x="6931598" y="2996952"/>
            <a:ext cx="532859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Figure </a:t>
            </a:r>
            <a:r>
              <a:rPr lang="en-US" sz="12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2. </a:t>
            </a:r>
            <a:r>
              <a:rPr lang="en-US" sz="1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Theoretical polarization curves for varying potassium hydroxide concentrations  of an AMFC prototype (10% - 50%) </a:t>
            </a:r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042129"/>
              </p:ext>
            </p:extLst>
          </p:nvPr>
        </p:nvGraphicFramePr>
        <p:xfrm>
          <a:off x="7743696" y="3458616"/>
          <a:ext cx="3672408" cy="21308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8102"/>
                <a:gridCol w="918102"/>
                <a:gridCol w="918102"/>
                <a:gridCol w="918102"/>
              </a:tblGrid>
              <a:tr h="169577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y</a:t>
                      </a:r>
                      <a:r>
                        <a:rPr lang="pt-BR" sz="1000" baseline="0" dirty="0" smtClean="0"/>
                        <a:t> (% KOH)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i</a:t>
                      </a:r>
                      <a:r>
                        <a:rPr lang="pt-BR" sz="1000" baseline="0" dirty="0" smtClean="0"/>
                        <a:t> (A)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V (V)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W/t (W)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</a:tr>
              <a:tr h="169577">
                <a:tc rowSpan="2"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10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0.00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0.92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0.00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</a:tr>
              <a:tr h="169577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2.56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0.54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1.39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</a:tr>
              <a:tr h="169577">
                <a:tc rowSpan="2"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20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0.00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0.94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0.00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</a:tr>
              <a:tr h="16957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3.28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0.62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2.05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</a:tr>
              <a:tr h="169577">
                <a:tc rowSpan="2"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30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0.00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0.98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0.00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</a:tr>
              <a:tr h="16957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3.48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0.73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2.55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</a:tr>
              <a:tr h="169577">
                <a:tc rowSpan="2"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40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0.00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0.93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0.00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</a:tr>
              <a:tr h="16957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4.11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0.72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2.98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</a:tr>
              <a:tr h="169577">
                <a:tc rowSpan="2"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50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0.00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0.98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0.00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</a:tr>
              <a:tr h="16957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3.63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0.63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 smtClean="0"/>
                        <a:t>2.29</a:t>
                      </a:r>
                      <a:endParaRPr lang="pt-BR" sz="1000" dirty="0"/>
                    </a:p>
                  </a:txBody>
                  <a:tcPr marL="41314" marR="41314" marT="20657" marB="20657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2535" y="606169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Group 10													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     James Richardson </a:t>
            </a:r>
            <a:r>
              <a:rPr lang="en-US" dirty="0">
                <a:solidFill>
                  <a:prstClr val="white"/>
                </a:solidFill>
              </a:rPr>
              <a:t>Slide </a:t>
            </a:r>
            <a:r>
              <a:rPr lang="en-US" dirty="0" smtClean="0">
                <a:solidFill>
                  <a:prstClr val="white"/>
                </a:solidFill>
              </a:rPr>
              <a:t>7 of 13												   Educational Kit of AMFC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slide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0458" y="1022678"/>
            <a:ext cx="2632365" cy="19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974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 baseline="0" dirty="0" smtClean="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Preliminary Testing</a:t>
            </a:r>
            <a:endParaRPr lang="en-US" sz="4200" b="0" i="0" u="none" strike="noStrike" cap="none" baseline="0" dirty="0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" name="Shape 227"/>
          <p:cNvSpPr txBox="1">
            <a:spLocks noGrp="1"/>
          </p:cNvSpPr>
          <p:nvPr>
            <p:ph type="body" idx="2"/>
          </p:nvPr>
        </p:nvSpPr>
        <p:spPr>
          <a:xfrm>
            <a:off x="355600" y="1390477"/>
            <a:ext cx="4914899" cy="542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b="1" i="0" u="sng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Experimental Validation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1800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Physical testing:</a:t>
            </a:r>
          </a:p>
          <a:p>
            <a:pPr marR="0" lvl="0"/>
            <a:r>
              <a:rPr lang="en-US" sz="2000" dirty="0">
                <a:sym typeface="Questrial"/>
              </a:rPr>
              <a:t>Apparatus assembled and tested with an approximate KOH </a:t>
            </a:r>
            <a:r>
              <a:rPr lang="en-US" sz="2000" dirty="0" smtClean="0">
                <a:sym typeface="Questrial"/>
              </a:rPr>
              <a:t>concentration </a:t>
            </a:r>
            <a:r>
              <a:rPr lang="en-US" sz="2000" dirty="0">
                <a:sym typeface="Questrial"/>
              </a:rPr>
              <a:t>of 40%</a:t>
            </a:r>
          </a:p>
          <a:p>
            <a:pPr marR="0" lvl="0"/>
            <a:r>
              <a:rPr lang="en-US" sz="2000" dirty="0">
                <a:sym typeface="Questrial"/>
              </a:rPr>
              <a:t>Testing was carried out at UFPR</a:t>
            </a:r>
          </a:p>
          <a:p>
            <a:pPr marR="0" lvl="0"/>
            <a:r>
              <a:rPr lang="en-US" sz="2000" dirty="0">
                <a:sym typeface="Questrial"/>
              </a:rPr>
              <a:t>Testing lasted 10 minutes, results were only taken at the end of the 10 minute operation period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1400" b="0" i="0" u="none" strike="noStrike" cap="none" baseline="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" name="Shape 228"/>
          <p:cNvPicPr preferRelativeResize="0">
            <a:picLocks noGrp="1"/>
          </p:cNvPicPr>
          <p:nvPr>
            <p:ph sz="half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121400" y="114302"/>
            <a:ext cx="4737100" cy="30725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29"/>
          <p:cNvSpPr txBox="1"/>
          <p:nvPr/>
        </p:nvSpPr>
        <p:spPr>
          <a:xfrm>
            <a:off x="6052616" y="3212976"/>
            <a:ext cx="55880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Figure 4. Experimental setup of Alkaline Membrane Fuel Cell prototype</a:t>
            </a:r>
          </a:p>
        </p:txBody>
      </p:sp>
      <p:sp>
        <p:nvSpPr>
          <p:cNvPr id="22" name="Shape 230"/>
          <p:cNvSpPr txBox="1"/>
          <p:nvPr/>
        </p:nvSpPr>
        <p:spPr>
          <a:xfrm>
            <a:off x="6082209" y="5237817"/>
            <a:ext cx="548639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Table </a:t>
            </a:r>
            <a:r>
              <a:rPr lang="en-US" sz="12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3. </a:t>
            </a:r>
            <a:r>
              <a:rPr lang="en-US" sz="1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Comparison of the theoretical data obtain from the FORTRAN program compared to the results gathered from physical testing of the prototype</a:t>
            </a:r>
          </a:p>
        </p:txBody>
      </p:sp>
      <p:graphicFrame>
        <p:nvGraphicFramePr>
          <p:cNvPr id="24" name="Tabela 23"/>
          <p:cNvGraphicFramePr>
            <a:graphicFrameLocks noGrp="1"/>
          </p:cNvGraphicFramePr>
          <p:nvPr/>
        </p:nvGraphicFramePr>
        <p:xfrm>
          <a:off x="6456040" y="3861048"/>
          <a:ext cx="4104457" cy="13030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8510"/>
                <a:gridCol w="1410907"/>
                <a:gridCol w="1475040"/>
              </a:tblGrid>
              <a:tr h="325755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W/t (W)</a:t>
                      </a:r>
                      <a:endParaRPr lang="pt-BR" sz="1600" dirty="0"/>
                    </a:p>
                  </a:txBody>
                  <a:tcPr marL="81439" marR="81439" marT="40719" marB="40719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Theoretical</a:t>
                      </a:r>
                      <a:endParaRPr lang="en-US" sz="1600" noProof="0" dirty="0"/>
                    </a:p>
                  </a:txBody>
                  <a:tcPr marL="81439" marR="81439" marT="40719" marB="40719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Experimental</a:t>
                      </a:r>
                      <a:endParaRPr lang="en-US" sz="1600" noProof="0" dirty="0"/>
                    </a:p>
                  </a:txBody>
                  <a:tcPr marL="81439" marR="81439" marT="40719" marB="40719"/>
                </a:tc>
              </a:tr>
              <a:tr h="325755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y</a:t>
                      </a:r>
                      <a:r>
                        <a:rPr lang="pt-BR" sz="1600" baseline="0" dirty="0" smtClean="0"/>
                        <a:t> (% KOH)</a:t>
                      </a:r>
                      <a:endParaRPr lang="pt-BR" sz="1600" dirty="0"/>
                    </a:p>
                  </a:txBody>
                  <a:tcPr marL="81439" marR="81439" marT="40719" marB="40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40</a:t>
                      </a:r>
                      <a:endParaRPr lang="pt-BR" sz="1600" dirty="0"/>
                    </a:p>
                  </a:txBody>
                  <a:tcPr marL="81439" marR="81439" marT="40719" marB="40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~40</a:t>
                      </a:r>
                      <a:endParaRPr lang="pt-BR" sz="1600" dirty="0"/>
                    </a:p>
                  </a:txBody>
                  <a:tcPr marL="81439" marR="81439" marT="40719" marB="40719"/>
                </a:tc>
              </a:tr>
              <a:tr h="325755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 (A)</a:t>
                      </a:r>
                      <a:endParaRPr lang="pt-BR" sz="1600" dirty="0"/>
                    </a:p>
                  </a:txBody>
                  <a:tcPr marL="81439" marR="81439" marT="40719" marB="40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4.11</a:t>
                      </a:r>
                      <a:endParaRPr lang="pt-BR" sz="1600" dirty="0"/>
                    </a:p>
                  </a:txBody>
                  <a:tcPr marL="81439" marR="81439" marT="40719" marB="40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6.68</a:t>
                      </a:r>
                      <a:endParaRPr lang="pt-BR" sz="1600" dirty="0"/>
                    </a:p>
                  </a:txBody>
                  <a:tcPr marL="81439" marR="81439" marT="40719" marB="40719"/>
                </a:tc>
              </a:tr>
              <a:tr h="325755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V (V)</a:t>
                      </a:r>
                      <a:endParaRPr lang="pt-BR" sz="1600" dirty="0"/>
                    </a:p>
                  </a:txBody>
                  <a:tcPr marL="81439" marR="81439" marT="40719" marB="40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0.93 </a:t>
                      </a:r>
                      <a:endParaRPr lang="pt-BR" sz="1600" dirty="0"/>
                    </a:p>
                  </a:txBody>
                  <a:tcPr marL="81439" marR="81439" marT="40719" marB="40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0.82</a:t>
                      </a:r>
                      <a:endParaRPr lang="pt-BR" sz="1600" dirty="0"/>
                    </a:p>
                  </a:txBody>
                  <a:tcPr marL="81439" marR="81439" marT="40719" marB="40719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Group 10													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     James </a:t>
            </a:r>
            <a:r>
              <a:rPr lang="en-US" dirty="0">
                <a:solidFill>
                  <a:prstClr val="white"/>
                </a:solidFill>
              </a:rPr>
              <a:t>Richardson Slide </a:t>
            </a:r>
            <a:r>
              <a:rPr lang="en-US" dirty="0" smtClean="0">
                <a:solidFill>
                  <a:prstClr val="white"/>
                </a:solidFill>
              </a:rPr>
              <a:t>8 of 13												   Educational Kit of AMFC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slide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6804" y="4641161"/>
            <a:ext cx="2724189" cy="204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17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Design Choices</a:t>
            </a:r>
            <a:endParaRPr lang="en-US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631993" y="1693069"/>
            <a:ext cx="2946866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Design 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71" y="2356890"/>
            <a:ext cx="2524349" cy="3180680"/>
          </a:xfrm>
          <a:prstGeom prst="rect">
            <a:avLst/>
          </a:prstGeom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3578859" y="1693069"/>
            <a:ext cx="2936241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Design 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696" y="2269331"/>
            <a:ext cx="3118290" cy="3638005"/>
          </a:xfrm>
          <a:prstGeom prst="rect">
            <a:avLst/>
          </a:prstGeom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6997700" y="1693069"/>
            <a:ext cx="2932113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Design 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164" y="2356890"/>
            <a:ext cx="3564840" cy="3348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2133" y="5857854"/>
            <a:ext cx="954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Group 10															  Collin Heiser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Slide 9 of 13												   Educational Kit of AMFC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554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</TotalTime>
  <Words>727</Words>
  <Application>Microsoft Office PowerPoint</Application>
  <PresentationFormat>Widescreen</PresentationFormat>
  <Paragraphs>179</Paragraphs>
  <Slides>13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Noto Symbol</vt:lpstr>
      <vt:lpstr>Questrial</vt:lpstr>
      <vt:lpstr>Times New Roman</vt:lpstr>
      <vt:lpstr>Wingdings</vt:lpstr>
      <vt:lpstr>Wingdings 3</vt:lpstr>
      <vt:lpstr>Ion</vt:lpstr>
      <vt:lpstr>Educational Kit for Alkaline Membrane Fuel Cell (AMFC)</vt:lpstr>
      <vt:lpstr>Why use an Alkaline Membrane?</vt:lpstr>
      <vt:lpstr>Project Scope/ Overview</vt:lpstr>
      <vt:lpstr>Part List and Budget</vt:lpstr>
      <vt:lpstr>Marketing Plan</vt:lpstr>
      <vt:lpstr>PowerPoint Presentation</vt:lpstr>
      <vt:lpstr>Preliminary Testing</vt:lpstr>
      <vt:lpstr>Preliminary Testing</vt:lpstr>
      <vt:lpstr>PowerPoint Presentation</vt:lpstr>
      <vt:lpstr>PowerPoint Presentation</vt:lpstr>
      <vt:lpstr>Project Plans</vt:lpstr>
      <vt:lpstr>References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Educational Kit for Alkaline Membrane Fuel Cell</dc:title>
  <dc:creator>studentpro</dc:creator>
  <cp:lastModifiedBy>Collin Heiser</cp:lastModifiedBy>
  <cp:revision>58</cp:revision>
  <dcterms:created xsi:type="dcterms:W3CDTF">2014-10-15T14:37:22Z</dcterms:created>
  <dcterms:modified xsi:type="dcterms:W3CDTF">2014-11-13T19:30:13Z</dcterms:modified>
</cp:coreProperties>
</file>